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5" r:id="rId3"/>
    <p:sldId id="306" r:id="rId4"/>
    <p:sldId id="326" r:id="rId5"/>
    <p:sldId id="307" r:id="rId6"/>
    <p:sldId id="328" r:id="rId7"/>
    <p:sldId id="323" r:id="rId8"/>
    <p:sldId id="324" r:id="rId9"/>
    <p:sldId id="304" r:id="rId10"/>
    <p:sldId id="329" r:id="rId11"/>
    <p:sldId id="330" r:id="rId12"/>
    <p:sldId id="287" r:id="rId13"/>
    <p:sldId id="320" r:id="rId14"/>
    <p:sldId id="333" r:id="rId15"/>
    <p:sldId id="335" r:id="rId16"/>
    <p:sldId id="311" r:id="rId17"/>
    <p:sldId id="337" r:id="rId18"/>
    <p:sldId id="338" r:id="rId19"/>
    <p:sldId id="339" r:id="rId20"/>
    <p:sldId id="340" r:id="rId21"/>
    <p:sldId id="321" r:id="rId22"/>
    <p:sldId id="341" r:id="rId23"/>
    <p:sldId id="342" r:id="rId24"/>
    <p:sldId id="313" r:id="rId25"/>
    <p:sldId id="283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r="44736" b="3044"/>
          <a:stretch/>
        </p:blipFill>
        <p:spPr bwMode="auto">
          <a:xfrm>
            <a:off x="0" y="-11310"/>
            <a:ext cx="4013937" cy="51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886820"/>
            <a:ext cx="441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ЗАВЕРШАЮЩЕЙСЯ ПЯТИЛЕТКИ КАК ОСНОВА СТРАТЕГИИ УСПЕШНОГО РАЗВИТИЯ НАШЕЙ СТРАНЫ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7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февраль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067694"/>
            <a:ext cx="25065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100% детей пятилетнего возраста охвачены подготовкой к обучению</a:t>
            </a:r>
          </a:p>
          <a:p>
            <a:endParaRPr lang="ru-RU" sz="1700" dirty="0">
              <a:solidFill>
                <a:schemeClr val="bg1"/>
              </a:solidFill>
            </a:endParaRPr>
          </a:p>
          <a:p>
            <a:r>
              <a:rPr lang="ru-RU" sz="1700" dirty="0">
                <a:solidFill>
                  <a:schemeClr val="bg1"/>
                </a:solidFill>
              </a:rPr>
              <a:t>Абсолютное большинство детей 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от 1 до 6 лет получают дошкольное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58150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СРЕДНЕЕ ОБРАЗОВАНИЕ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211710"/>
            <a:ext cx="2722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100% учащихся X–XI классов охвачены профессиональной подготовкой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Большинство школ оснащено современным оборудованием, включая для инклюзивной среды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6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4761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МОЛОДЕЖИ В БЕЛАРУСИ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(2021–2024)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620" y="2139702"/>
            <a:ext cx="44705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3 968 </a:t>
            </a:r>
            <a:r>
              <a:rPr lang="ru-RU" sz="2000" dirty="0"/>
              <a:t>одаренных молодых граждан</a:t>
            </a:r>
            <a:br>
              <a:rPr lang="ru-RU" sz="2000" dirty="0"/>
            </a:br>
            <a:r>
              <a:rPr lang="ru-RU" sz="2200" b="1" dirty="0"/>
              <a:t>292</a:t>
            </a:r>
            <a:r>
              <a:rPr lang="ru-RU" sz="2000" dirty="0"/>
              <a:t> представителя талантливой молодежи</a:t>
            </a:r>
            <a:br>
              <a:rPr lang="ru-RU" sz="2000" dirty="0"/>
            </a:br>
            <a:r>
              <a:rPr lang="ru-RU" sz="2200" b="1" dirty="0"/>
              <a:t>33</a:t>
            </a:r>
            <a:r>
              <a:rPr lang="ru-RU" sz="2000" b="1" dirty="0"/>
              <a:t> </a:t>
            </a:r>
            <a:r>
              <a:rPr lang="ru-RU" sz="2000" dirty="0"/>
              <a:t>творческих коллектива</a:t>
            </a:r>
            <a:endParaRPr lang="ru-RU" sz="19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3620" y="3804719"/>
            <a:ext cx="6414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Новая инициатива (2024)</a:t>
            </a:r>
          </a:p>
          <a:p>
            <a:r>
              <a:rPr lang="ru-RU" dirty="0"/>
              <a:t>Вознаграждение «За </a:t>
            </a:r>
            <a:r>
              <a:rPr lang="ru-RU" dirty="0" err="1"/>
              <a:t>ўклад</a:t>
            </a:r>
            <a:r>
              <a:rPr lang="ru-RU" dirty="0"/>
              <a:t> у </a:t>
            </a:r>
            <a:r>
              <a:rPr lang="ru-RU" dirty="0" err="1"/>
              <a:t>выхаванне</a:t>
            </a:r>
            <a:r>
              <a:rPr lang="ru-RU" dirty="0"/>
              <a:t> </a:t>
            </a:r>
            <a:r>
              <a:rPr lang="ru-RU" dirty="0" err="1"/>
              <a:t>таленавітай</a:t>
            </a:r>
            <a:r>
              <a:rPr lang="ru-RU" dirty="0"/>
              <a:t> </a:t>
            </a:r>
            <a:r>
              <a:rPr lang="ru-RU" dirty="0" err="1"/>
              <a:t>моладзі</a:t>
            </a:r>
            <a:r>
              <a:rPr lang="ru-RU" dirty="0"/>
              <a:t>»</a:t>
            </a:r>
          </a:p>
          <a:p>
            <a:r>
              <a:rPr lang="ru-RU" dirty="0"/>
              <a:t>присуждено 5 педагогам</a:t>
            </a:r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375506"/>
            <a:ext cx="5134804" cy="22682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521866"/>
            <a:ext cx="4990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культурного фундамента страны в текущей пятилетке  ориентировано на сохранение и приумножение национальных культурных ценностей, традиций </a:t>
            </a:r>
            <a:b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самобытности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801094"/>
            <a:ext cx="4680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Ежегодно клубными учреждениями страны проводится </a:t>
            </a:r>
            <a:r>
              <a:rPr lang="ru-RU" sz="1500" b="1" i="1" dirty="0"/>
              <a:t>более 500 тыс. мероприятий</a:t>
            </a:r>
            <a:r>
              <a:rPr lang="ru-RU" sz="1500" i="1" dirty="0"/>
              <a:t> (республиканские и региональные фестивали и конкурсы народного творчества, концерты и спектакли, театрализованные народные праздники и обряды, выставки произведений народного декоративно-прикладного искусства и др.)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05557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3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403244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8403" y="690486"/>
            <a:ext cx="3637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ДОСТУПНОСТЬ И ПОВЫШАЕТСЯ КАЧЕСТВО УСЛУГ КУЛЬТУРЫ, В ТОМ ЧИСЛЕ ОКАЗЫВАЕМЫХ В СЕЛЬСКОЙ МЕСТНОСТИ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8403" y="2499742"/>
            <a:ext cx="3781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Учреждения и клубные формирования: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1 715 </a:t>
            </a:r>
            <a:r>
              <a:rPr lang="ru-RU" dirty="0">
                <a:solidFill>
                  <a:schemeClr val="bg1"/>
                </a:solidFill>
              </a:rPr>
              <a:t>библиотек</a:t>
            </a:r>
          </a:p>
          <a:p>
            <a:r>
              <a:rPr lang="ru-RU" b="1" dirty="0">
                <a:solidFill>
                  <a:schemeClr val="bg1"/>
                </a:solidFill>
              </a:rPr>
              <a:t>1 874 </a:t>
            </a:r>
            <a:r>
              <a:rPr lang="ru-RU" dirty="0">
                <a:solidFill>
                  <a:schemeClr val="bg1"/>
                </a:solidFill>
              </a:rPr>
              <a:t>клубных учреждения</a:t>
            </a:r>
          </a:p>
          <a:p>
            <a:r>
              <a:rPr lang="ru-RU" b="1" dirty="0">
                <a:solidFill>
                  <a:schemeClr val="bg1"/>
                </a:solidFill>
              </a:rPr>
              <a:t>27</a:t>
            </a:r>
            <a:r>
              <a:rPr lang="ru-RU" dirty="0">
                <a:solidFill>
                  <a:schemeClr val="bg1"/>
                </a:solidFill>
              </a:rPr>
              <a:t> музеев</a:t>
            </a:r>
          </a:p>
          <a:p>
            <a:r>
              <a:rPr lang="ru-RU" b="1" dirty="0">
                <a:solidFill>
                  <a:schemeClr val="bg1"/>
                </a:solidFill>
              </a:rPr>
              <a:t>11 898 </a:t>
            </a:r>
            <a:r>
              <a:rPr lang="ru-RU" dirty="0">
                <a:solidFill>
                  <a:schemeClr val="bg1"/>
                </a:solidFill>
              </a:rPr>
              <a:t>клубных формирований </a:t>
            </a:r>
            <a:r>
              <a:rPr lang="ru-RU" i="1" dirty="0">
                <a:solidFill>
                  <a:schemeClr val="bg1"/>
                </a:solidFill>
              </a:rPr>
              <a:t>(63,5% от общего числа в стране)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27584" y="2355726"/>
            <a:ext cx="34563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33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67584" y="531509"/>
            <a:ext cx="8027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ЭКСПОРТ БЕЛАРУСИ: РАСШИРЕНИЕ ГЕОГРАФИИ И РОСТ ПОКАЗАТЕЛЕЙ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1781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География экспорта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2232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Рост экспорта (январь–ноябрь 2024 г.)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90042"/>
            <a:ext cx="347236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/>
              <a:t>65 стран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/>
              <a:t>Возобновлены поставки </a:t>
            </a:r>
            <a:r>
              <a:rPr lang="ru-RU" b="1" dirty="0"/>
              <a:t>на 16 рынков</a:t>
            </a:r>
            <a:r>
              <a:rPr lang="ru-RU" dirty="0"/>
              <a:t> (Нигерия, Никарагуа, Камбоджа, Мали и др.)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35177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86939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/>
              <a:t>В страны дальнего зарубежья: </a:t>
            </a:r>
            <a:r>
              <a:rPr lang="ru-RU" b="1" dirty="0"/>
              <a:t>134,4%</a:t>
            </a:r>
            <a:r>
              <a:rPr lang="ru-RU" dirty="0"/>
              <a:t> к 2023 году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/>
              <a:t>В Африку: </a:t>
            </a:r>
            <a:r>
              <a:rPr lang="ru-RU" b="1" dirty="0"/>
              <a:t>рост в 1,5 раза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/>
              <a:t>В Азию: </a:t>
            </a:r>
            <a:r>
              <a:rPr lang="ru-RU" b="1" dirty="0"/>
              <a:t>рост в 1,4 раза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82030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92001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4487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69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24c03b710c61ed480e2408b46fc088ba-4556204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6" r="10460"/>
          <a:stretch/>
        </p:blipFill>
        <p:spPr bwMode="auto">
          <a:xfrm>
            <a:off x="-1" y="1"/>
            <a:ext cx="3563889" cy="51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83768" y="555526"/>
            <a:ext cx="6210944" cy="10130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40442" y="555526"/>
            <a:ext cx="6044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 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импортозамещение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(2023–2024)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84469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733607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Инвестиции в основной капитал:</a:t>
            </a:r>
            <a:endParaRPr lang="ru-RU" dirty="0"/>
          </a:p>
          <a:p>
            <a:r>
              <a:rPr lang="ru-RU" dirty="0"/>
              <a:t>В 2023 году рост почти в 2 раза по сравнению с 2022 г.</a:t>
            </a:r>
          </a:p>
          <a:p>
            <a:r>
              <a:rPr lang="ru-RU" dirty="0"/>
              <a:t>В 2024 году хорошие темпы роста</a:t>
            </a:r>
          </a:p>
          <a:p>
            <a:r>
              <a:rPr lang="ru-RU" dirty="0"/>
              <a:t>В 2025 году запланировано 65 крупных инвестиционных проектов</a:t>
            </a:r>
          </a:p>
          <a:p>
            <a:endParaRPr lang="ru-RU" b="1" dirty="0"/>
          </a:p>
          <a:p>
            <a:r>
              <a:rPr lang="ru-RU" b="1" dirty="0"/>
              <a:t>Импортозамещающая продукция:</a:t>
            </a:r>
            <a:endParaRPr lang="ru-RU" dirty="0"/>
          </a:p>
          <a:p>
            <a:r>
              <a:rPr lang="ru-RU" dirty="0"/>
              <a:t>Рост выпуска: 106,8% (январь–сентябрь 2024)</a:t>
            </a:r>
          </a:p>
          <a:p>
            <a:r>
              <a:rPr lang="ru-RU" dirty="0"/>
              <a:t>Рост экспортных поставок: 102,0%</a:t>
            </a:r>
          </a:p>
        </p:txBody>
      </p:sp>
      <p:pic>
        <p:nvPicPr>
          <p:cNvPr id="2052" name="Picture 4" descr="D:\Академия управления\2025\2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92072"/>
            <a:ext cx="1415380" cy="10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ekon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7" y="1783250"/>
            <a:ext cx="1444171" cy="14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05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511416"/>
            <a:ext cx="250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ОСНОВНЫХ ПРОДУКТОВ НА ДУШУ НАСЕЛЕНИЯ В БЕЛАРУСИ СУЩЕСТВЕННО ПРЕВЫШАЕТ ПОКАЗАТЕЛИ, ДОСТИГНУТЫЕ НАШИМИ ПАРТНЕРАМИ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ЕАЭС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70209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мяса</a:t>
            </a:r>
            <a:r>
              <a:rPr lang="ru-RU" sz="2000" dirty="0"/>
              <a:t> производится</a:t>
            </a:r>
            <a:br>
              <a:rPr lang="ru-RU" sz="2000" dirty="0"/>
            </a:br>
            <a:r>
              <a:rPr lang="ru-RU" sz="2000" dirty="0"/>
              <a:t>в 1,8 раза больше чем в России и в 3,8 раза больше, чем в Армении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16513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молока</a:t>
            </a:r>
            <a:r>
              <a:rPr lang="ru-RU" sz="2000" dirty="0"/>
              <a:t> в 4 раза больше чем </a:t>
            </a:r>
            <a:br>
              <a:rPr lang="ru-RU" sz="2000" dirty="0"/>
            </a:br>
            <a:r>
              <a:rPr lang="ru-RU" sz="2000" dirty="0"/>
              <a:t>в России и в 4,3 раза больше, чем в Армении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358245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яиц</a:t>
            </a:r>
            <a:r>
              <a:rPr lang="ru-RU" sz="2000" dirty="0"/>
              <a:t> в 4,2 раза больше чем в Кыргызстане и в 1,5 раза больше, чем в Казахстане и Армении</a:t>
            </a:r>
          </a:p>
        </p:txBody>
      </p:sp>
    </p:spTree>
    <p:extLst>
      <p:ext uri="{BB962C8B-B14F-4D97-AF65-F5344CB8AC3E}">
        <p14:creationId xmlns:p14="http://schemas.microsoft.com/office/powerpoint/2010/main" val="1328598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702975"/>
            <a:ext cx="2506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 ТЕКУЩЕЙ ПЯТИЛЕТКЕ ОТМЕЧАЕТСЯ РОСТ МОБИЛЬНОСТИ НАСЕЛЕНИЯ, УВЕЛИЧЕНИЕ ЭКСПОРТА ТРАНСПОРТНЫХ УСЛУГ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699542"/>
            <a:ext cx="54726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2024 ГОДУ ОБЪЕМ ПЕРЕВЕЗЕННЫХ ПАССАЖИРОВ </a:t>
            </a:r>
            <a:r>
              <a:rPr lang="ru-RU" sz="2500" b="1" dirty="0"/>
              <a:t>ВЫРОС НА 4,6%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628920"/>
            <a:ext cx="51845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Обеспечен рост экспорта транспортных услуг (119,5%), инвестиций в основной капитал (143,7%)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283732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67240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03" y="2211710"/>
            <a:ext cx="3637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данным Минтранса, по состоянию на 1 января 2025 г. доля электрифицированных транспортных средств, выполняющих городские перевозки пассажиров в регулярном сообщении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27295"/>
            <a:ext cx="13035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>
                <a:solidFill>
                  <a:schemeClr val="bg1"/>
                </a:solidFill>
              </a:rPr>
              <a:t>29%</a:t>
            </a:r>
          </a:p>
        </p:txBody>
      </p:sp>
      <p:pic>
        <p:nvPicPr>
          <p:cNvPr id="5122" name="Picture 2" descr="D:\Академия управления\2025\bu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57880"/>
            <a:ext cx="1562932" cy="8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2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632174"/>
            <a:ext cx="25065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ЗА ТЕКУЩУЮ ПЯТИЛЕТКУ ДОЛЯ РЕСПОНДЕНТОВ, ПОЗИТИВНО ОЦЕНИВАЮЩИХ СОЦИАЛЬНО-ЭКОНОМИЧЕСКОЕ ПОЛОЖЕНИЕ 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В СТРАНЕ, УВЕЛИЧИЛАСЬ 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В 2,5 РАЗА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9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5616625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09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ПОЛОЖИТЕЛЬНАЯ ДИНАМИКА РАЗВИТИЯ ТУРИЗМА В РЕСПУБЛИКЕ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184378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УВЕЛИЧИЛСЯ ПОТОК ИНОСТРАННЫХ ТУРИСТОВ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0781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9158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678924"/>
            <a:ext cx="2520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ТО, ЧТО УВЕЛИЧИЛСЯ ПОТОК ИНОСТРАННЫХ ТУРИСТОВ, КЛЮЧЕВЫМ ТРЕНДОМ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ПОСЛЕДНИЕ ГОДЫ ЯВЛЯЕТСЯ АКТИВИЗАЦИЯ ТУРИЗМА ВНУТРЕННЕГО</a:t>
            </a:r>
          </a:p>
        </p:txBody>
      </p:sp>
    </p:spTree>
    <p:extLst>
      <p:ext uri="{BB962C8B-B14F-4D97-AF65-F5344CB8AC3E}">
        <p14:creationId xmlns:p14="http://schemas.microsoft.com/office/powerpoint/2010/main" val="1175625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8492870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7853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2021–2023 гг. экспорт белорусских товаров и услуг увеличился на 28,3% до 47,9 млрд долларов США, за январь–ноябрь 2024 г. – на 3,8% до 45,2 млрд долларов США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4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6067772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69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chemeClr val="bg1"/>
                </a:solidFill>
              </a:rPr>
              <a:t>Основными торговыми партнерами Беларуси являются страны ЕАЭС и СНГ, а также Грузия. Расширяется присутствие белорусских производителей на рынках Турции и стран «дальней дуги» – Китая, Индии, Вьетнама, Объединенных Арабских Эмиратов и других государств Азии и Ближнего Востока, а также Африки и Латинской Америки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355726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Доля стран «дальней дуги» в нашем экспорте </a:t>
            </a:r>
          </a:p>
        </p:txBody>
      </p:sp>
    </p:spTree>
    <p:extLst>
      <p:ext uri="{BB962C8B-B14F-4D97-AF65-F5344CB8AC3E}">
        <p14:creationId xmlns:p14="http://schemas.microsoft.com/office/powerpoint/2010/main" val="3293275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947562" y="683680"/>
            <a:ext cx="3984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Мы все сделаем в предстоящей пятилетке, чтобы наша страна навсегда забыла проблему сохранения своей государственности. Наша страна всегда будет государством, вопреки любым течениям и тенденциям на международной арене.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3" y="-92546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00501" y="1707654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785146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премии «За духовное возрождение» и специальных премий Президента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января 2024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1552228" y="531509"/>
            <a:ext cx="603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ДОСТИЖЕНИЯ БЕЛАРУСИ В 2024 ГОДУ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Минимальный уровень безработицы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1450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доходов населения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19822"/>
            <a:ext cx="347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2,9% в III квартале 2024 г.</a:t>
            </a:r>
          </a:p>
          <a:p>
            <a:pPr>
              <a:lnSpc>
                <a:spcPts val="1800"/>
              </a:lnSpc>
            </a:pPr>
            <a:br>
              <a:rPr lang="ru-RU" dirty="0"/>
            </a:br>
            <a:r>
              <a:rPr lang="ru-RU" dirty="0"/>
              <a:t>Одно из самых низких значений с 2012 года</a:t>
            </a:r>
          </a:p>
          <a:p>
            <a:pPr>
              <a:lnSpc>
                <a:spcPts val="1800"/>
              </a:lnSpc>
            </a:pPr>
            <a:br>
              <a:rPr lang="ru-RU" dirty="0"/>
            </a:br>
            <a:r>
              <a:rPr lang="ru-RU" dirty="0"/>
              <a:t>Рассчитано по методологии МОТ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29004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74246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7584" y="4405359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Реальные располагаемые денежные доходы: +9,4%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/>
              <a:t>Превышение прогноза (5,2%)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/>
              <a:t>Лучший показатель </a:t>
            </a:r>
            <a:br>
              <a:rPr lang="ru-RU" dirty="0"/>
            </a:br>
            <a:r>
              <a:rPr lang="ru-RU" dirty="0"/>
              <a:t>за последние 5 лет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3575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82917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29399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5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51520" y="4634222"/>
            <a:ext cx="200206" cy="51891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8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8b77b371d9813695210fcbb1bd706fca_l-10509529-images-thumbs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22634" y="706800"/>
            <a:ext cx="5094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 ПОДДЕРЖКА СЕМЬИ С ДЕТЬМИ ЯВЛЯЕТСЯ НАЦИОНАЛЬНЫМ ПРИОРИТЕТОМ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8417" y="2643758"/>
            <a:ext cx="4248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Тем или иным видом пособия охвачено около </a:t>
            </a:r>
            <a:r>
              <a:rPr lang="ru-RU" sz="2200" b="1" dirty="0"/>
              <a:t>22%</a:t>
            </a:r>
            <a:r>
              <a:rPr lang="ru-RU" sz="2200" dirty="0"/>
              <a:t> от общего количества несовершеннолетних детей в стране, а дети в возрасте </a:t>
            </a:r>
            <a:r>
              <a:rPr lang="ru-RU" sz="2200" b="1" dirty="0"/>
              <a:t>до 3 лет – почти 100%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7585989" y="3446193"/>
            <a:ext cx="200206" cy="29158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7009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75596" y="531509"/>
            <a:ext cx="768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СЕМЕЙНОГО КАПИТАЛА В БЕЛАРУСИ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7560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Поддержка семей при рождении третьего и последующих детей, действует с 2015 года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386" y="3111810"/>
            <a:ext cx="383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Размер капитала в 2024 году: </a:t>
            </a:r>
            <a:r>
              <a:rPr lang="ru-RU" b="1" dirty="0"/>
              <a:t>на 40% выше</a:t>
            </a:r>
            <a:r>
              <a:rPr lang="ru-RU" dirty="0"/>
              <a:t>, чем в 2020 году (индексация)</a:t>
            </a:r>
          </a:p>
          <a:p>
            <a:endParaRPr lang="ru-RU" dirty="0"/>
          </a:p>
          <a:p>
            <a:r>
              <a:rPr lang="ru-RU" dirty="0"/>
              <a:t>Открыто </a:t>
            </a:r>
            <a:r>
              <a:rPr lang="ru-RU" b="1" dirty="0"/>
              <a:t>49,6 тыс. вкладов </a:t>
            </a:r>
            <a:r>
              <a:rPr lang="ru-RU" dirty="0"/>
              <a:t>«Семейный капитал» </a:t>
            </a:r>
            <a:r>
              <a:rPr lang="ru-RU" b="1" dirty="0"/>
              <a:t>(2021–2024 гг.)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436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436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259628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Финансовая поддержка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76626" y="3111810"/>
            <a:ext cx="383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1 января 2025 года: </a:t>
            </a:r>
            <a:r>
              <a:rPr lang="ru-RU" b="1" dirty="0"/>
              <a:t>123 тыс. семей</a:t>
            </a:r>
          </a:p>
          <a:p>
            <a:endParaRPr lang="ru-RU" dirty="0"/>
          </a:p>
          <a:p>
            <a:r>
              <a:rPr lang="ru-RU" dirty="0"/>
              <a:t>Увеличение </a:t>
            </a:r>
            <a:r>
              <a:rPr lang="ru-RU" b="1" dirty="0"/>
              <a:t>на 9,2% </a:t>
            </a:r>
            <a:r>
              <a:rPr lang="ru-RU" dirty="0"/>
              <a:t>с 2021 года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6060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6060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60602" y="2596284"/>
            <a:ext cx="3922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многодетных семей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203848" y="1983492"/>
            <a:ext cx="1152128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60602" y="1983492"/>
            <a:ext cx="1323566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1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82453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В ОХРАНЕ ЗДОРОВЬЯ МАТЕРИ И РЕБЕНКА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878847"/>
            <a:ext cx="4464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Младенческая смертность снизилась </a:t>
            </a:r>
            <a:br>
              <a:rPr lang="ru-RU" dirty="0"/>
            </a:br>
            <a:r>
              <a:rPr lang="ru-RU" dirty="0"/>
              <a:t>до 3,0 на 1000 живорожденных благодаря качественной системе охраны </a:t>
            </a:r>
            <a:br>
              <a:rPr lang="ru-RU" dirty="0"/>
            </a:br>
            <a:r>
              <a:rPr lang="ru-RU" dirty="0"/>
              <a:t>материнства и детства </a:t>
            </a:r>
          </a:p>
          <a:p>
            <a:endParaRPr lang="ru-RU" dirty="0"/>
          </a:p>
          <a:p>
            <a:r>
              <a:rPr lang="ru-RU" dirty="0"/>
              <a:t>Республика вошла в топ-10 стран </a:t>
            </a:r>
            <a:br>
              <a:rPr lang="ru-RU" dirty="0"/>
            </a:br>
            <a:r>
              <a:rPr lang="ru-RU" dirty="0"/>
              <a:t>с низкими показателями </a:t>
            </a:r>
          </a:p>
          <a:p>
            <a:endParaRPr lang="ru-RU" dirty="0"/>
          </a:p>
          <a:p>
            <a:r>
              <a:rPr lang="ru-RU" dirty="0"/>
              <a:t>Выживаемость детей с массой </a:t>
            </a:r>
            <a:br>
              <a:rPr lang="ru-RU" dirty="0"/>
            </a:br>
            <a:r>
              <a:rPr lang="ru-RU" dirty="0"/>
              <a:t>до 1000 г в 2024 году достигла 85,6%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9956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33430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15592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4" y="236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0"/>
            <a:ext cx="34938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1491630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2024 Г. БЫЛ ВНЕДРЕН НОВЫЙ ПОРЯДОК ПРОВЕДЕНИЯ ДИСПАНСЕРИЗАЦИИ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5452" y="184208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ОХВАТ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0150" y="2902173"/>
            <a:ext cx="16804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/>
              <a:t>ОТ ПОДЛЕЖАЩИХ</a:t>
            </a:r>
          </a:p>
          <a:p>
            <a:pPr algn="ctr"/>
            <a:r>
              <a:rPr lang="ru-RU" sz="1300" b="1" dirty="0"/>
              <a:t>ДИСПАНСЕРИЗАЦИИ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286" y="483518"/>
            <a:ext cx="8411186" cy="12241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6063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УСПЕХИ БЕЛАРУСИ В ВЫСОКОТЕХНОЛОГИЧНОЙ МЕДИЦИНЕ: 492 ТРАНСПЛАНТАЦИИ ОРГАНОВ В 2024 ГОДУ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57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5564</TotalTime>
  <Words>913</Words>
  <Application>Microsoft Office PowerPoint</Application>
  <PresentationFormat>Экран (16:9)</PresentationFormat>
  <Paragraphs>98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Дерешева Юлия Ивановна</cp:lastModifiedBy>
  <cp:revision>328</cp:revision>
  <dcterms:created xsi:type="dcterms:W3CDTF">2024-07-24T10:48:12Z</dcterms:created>
  <dcterms:modified xsi:type="dcterms:W3CDTF">2025-02-13T12:13:45Z</dcterms:modified>
</cp:coreProperties>
</file>